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6" r:id="rId18"/>
  </p:sldMasterIdLst>
  <p:notesMasterIdLst>
    <p:notesMasterId r:id="rId25"/>
  </p:notesMasterIdLst>
  <p:sldIdLst>
    <p:sldId id="391" r:id="rId19"/>
    <p:sldId id="392" r:id="rId20"/>
    <p:sldId id="393" r:id="rId21"/>
    <p:sldId id="395" r:id="rId22"/>
    <p:sldId id="396" r:id="rId23"/>
    <p:sldId id="397" r:id="rId24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1080">
          <p15:clr>
            <a:srgbClr val="A4A3A4"/>
          </p15:clr>
        </p15:guide>
        <p15:guide id="4" pos="216">
          <p15:clr>
            <a:srgbClr val="A4A3A4"/>
          </p15:clr>
        </p15:guide>
        <p15:guide id="5" pos="3240">
          <p15:clr>
            <a:srgbClr val="A4A3A4"/>
          </p15:clr>
        </p15:guide>
        <p15:guide id="6" orient="horz" pos="2856">
          <p15:clr>
            <a:srgbClr val="A4A3A4"/>
          </p15:clr>
        </p15:guide>
        <p15:guide id="7" orient="horz" pos="2232">
          <p15:clr>
            <a:srgbClr val="A4A3A4"/>
          </p15:clr>
        </p15:guide>
        <p15:guide id="8" orient="horz" pos="352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636678-28D0-EB27-A288-3AEEA2709AA4}" name="Lior Mallul" initials="LM" userId="S::lior@battery.com::99b2844e-30e1-4696-907c-53713cdef6a2" providerId="AD"/>
  <p188:author id="{0C361DD0-7B63-9FBB-C3AA-50EF7E5DC3DC}" name="Patrick Hsu" initials="PH" userId="S::phsu@battery.com::6be29a60-d723-4be0-a018-b135a58e3c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F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520"/>
        <p:guide pos="2064"/>
        <p:guide orient="horz" pos="1080"/>
        <p:guide pos="216"/>
        <p:guide pos="3240"/>
        <p:guide orient="horz" pos="2856"/>
        <p:guide orient="horz" pos="2232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1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white bg">
  <p:cSld name="Content - blank bas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3083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6" name="Google Shape;426;p21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4D487D5F-B6C3-4427-ADA8-9FDA93B0D1AA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">
  <p:cSld name="Content - blank base_2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227700" cy="20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6" name="Google Shape;436;p23"/>
          <p:cNvSpPr txBox="1">
            <a:spLocks noGrp="1"/>
          </p:cNvSpPr>
          <p:nvPr>
            <p:ph type="body" idx="1"/>
          </p:nvPr>
        </p:nvSpPr>
        <p:spPr>
          <a:xfrm>
            <a:off x="7216475" y="1771475"/>
            <a:ext cx="39648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3"/>
          <p:cNvSpPr/>
          <p:nvPr/>
        </p:nvSpPr>
        <p:spPr>
          <a:xfrm rot="10800000">
            <a:off x="3747125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23"/>
          <p:cNvSpPr/>
          <p:nvPr/>
        </p:nvSpPr>
        <p:spPr>
          <a:xfrm>
            <a:off x="4574225" y="16200"/>
            <a:ext cx="76179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439" name="Google Shape;439;p23"/>
          <p:cNvSpPr txBox="1">
            <a:spLocks noGrp="1"/>
          </p:cNvSpPr>
          <p:nvPr>
            <p:ph type="body" idx="2"/>
          </p:nvPr>
        </p:nvSpPr>
        <p:spPr>
          <a:xfrm>
            <a:off x="228600" y="2217825"/>
            <a:ext cx="35184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CCF9E1A-F17F-45B6-B69B-A9CAF063D35E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ght blue bg 1">
  <p:cSld name="Content - blank base_1_1">
    <p:bg>
      <p:bgPr>
        <a:solidFill>
          <a:srgbClr val="D3F2FF">
            <a:alpha val="77650"/>
          </a:srgbClr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658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7" name="Google Shape;447;p25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25"/>
          <p:cNvSpPr/>
          <p:nvPr/>
        </p:nvSpPr>
        <p:spPr>
          <a:xfrm>
            <a:off x="4087394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25"/>
          <p:cNvSpPr/>
          <p:nvPr/>
        </p:nvSpPr>
        <p:spPr>
          <a:xfrm>
            <a:off x="38482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5"/>
          <p:cNvSpPr/>
          <p:nvPr/>
        </p:nvSpPr>
        <p:spPr>
          <a:xfrm>
            <a:off x="778997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6D39F0D3-07EF-4498-B65C-ACA63A260008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USTOM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533400"/>
            <a:ext cx="2126316" cy="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0ED8D4A-FAAB-4FBC-B5CF-4A3E74720CCD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USTOM_1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"/>
          <p:cNvSpPr/>
          <p:nvPr/>
        </p:nvSpPr>
        <p:spPr>
          <a:xfrm>
            <a:off x="0" y="957000"/>
            <a:ext cx="6029700" cy="3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461" name="Google Shape;4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381000"/>
            <a:ext cx="1032875" cy="29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9"/>
          <p:cNvGrpSpPr/>
          <p:nvPr/>
        </p:nvGrpSpPr>
        <p:grpSpPr>
          <a:xfrm>
            <a:off x="6482216" y="0"/>
            <a:ext cx="5709961" cy="5706634"/>
            <a:chOff x="6482216" y="0"/>
            <a:chExt cx="5709961" cy="5706634"/>
          </a:xfrm>
        </p:grpSpPr>
        <p:sp>
          <p:nvSpPr>
            <p:cNvPr id="463" name="Google Shape;463;p29"/>
            <p:cNvSpPr/>
            <p:nvPr/>
          </p:nvSpPr>
          <p:spPr>
            <a:xfrm>
              <a:off x="9904400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9523996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9904400" y="380409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9901479" y="113832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862419" y="380410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5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9525084" y="2282256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4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9140668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106663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10666335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10666335" y="304307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0666335" y="2662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80035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876432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11427144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1810496" y="190188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1427144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11810496" y="266266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8764329" y="380405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1427144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1039833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1810496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87643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9144726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9525130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9525130" y="304309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9901470" y="757917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9140670" y="76081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9140670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9521075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91447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106692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686246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952513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11049688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242870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99055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14300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623267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285940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1810487" y="41844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10285940" y="342350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8003669" y="3804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0666334" y="2282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046740" y="26626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8383935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8003520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8003669" y="760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66334" y="26626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1427144" y="30430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1810496" y="304308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8764329" y="7608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427144" y="38038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1810496" y="380389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8764329" y="152163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666340" y="380391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800353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666335" y="342348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8003520" y="11412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8003669" y="11412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10666334" y="30430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1046740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8383935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1427144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1810496" y="342348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8764329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8373070" y="1521475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1104141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106610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02848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9905535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0290034" y="43"/>
              <a:ext cx="1902143" cy="1902143"/>
            </a:xfrm>
            <a:custGeom>
              <a:avLst/>
              <a:gdLst/>
              <a:ahLst/>
              <a:cxnLst/>
              <a:rect l="l" t="t" r="r" b="b"/>
              <a:pathLst>
                <a:path w="2536190" h="2536190" extrusionOk="0">
                  <a:moveTo>
                    <a:pt x="2535948" y="0"/>
                  </a:moveTo>
                  <a:lnTo>
                    <a:pt x="0" y="0"/>
                  </a:lnTo>
                  <a:lnTo>
                    <a:pt x="2535948" y="2535999"/>
                  </a:lnTo>
                  <a:lnTo>
                    <a:pt x="2535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1421814" y="15216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9140680" y="1138326"/>
              <a:ext cx="763905" cy="763904"/>
            </a:xfrm>
            <a:custGeom>
              <a:avLst/>
              <a:gdLst/>
              <a:ahLst/>
              <a:cxnLst/>
              <a:rect l="l" t="t" r="r" b="b"/>
              <a:pathLst>
                <a:path w="1018540" h="1018539" extrusionOk="0">
                  <a:moveTo>
                    <a:pt x="1018298" y="0"/>
                  </a:moveTo>
                  <a:lnTo>
                    <a:pt x="0" y="0"/>
                  </a:lnTo>
                  <a:lnTo>
                    <a:pt x="1018298" y="1018324"/>
                  </a:lnTo>
                  <a:lnTo>
                    <a:pt x="101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0290004" y="760819"/>
              <a:ext cx="761048" cy="761047"/>
            </a:xfrm>
            <a:custGeom>
              <a:avLst/>
              <a:gdLst/>
              <a:ahLst/>
              <a:cxnLst/>
              <a:rect l="l" t="t" r="r" b="b"/>
              <a:pathLst>
                <a:path w="1014730" h="1014730" extrusionOk="0">
                  <a:moveTo>
                    <a:pt x="1014399" y="0"/>
                  </a:moveTo>
                  <a:lnTo>
                    <a:pt x="0" y="0"/>
                  </a:lnTo>
                  <a:lnTo>
                    <a:pt x="1014399" y="1014412"/>
                  </a:lnTo>
                  <a:lnTo>
                    <a:pt x="10143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11430101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11810468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11810468" y="49454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11050838" y="45650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11810468" y="53261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48221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149E3A9D-D4ED-4A25-81B2-2B6F232D0497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sldNum" idx="12"/>
          </p:nvPr>
        </p:nvSpPr>
        <p:spPr>
          <a:xfrm>
            <a:off x="345832" y="6330299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0">
          <p15:clr>
            <a:srgbClr val="F26B43"/>
          </p15:clr>
        </p15:guide>
        <p15:guide id="2" pos="7512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1">
          <p15:clr>
            <a:srgbClr val="F26B43"/>
          </p15:clr>
        </p15:guide>
        <p15:guide id="5" pos="384">
          <p15:clr>
            <a:srgbClr val="F26B43"/>
          </p15:clr>
        </p15:guide>
        <p15:guide id="6" pos="168">
          <p15:clr>
            <a:srgbClr val="F26B43"/>
          </p15:clr>
        </p15:guide>
        <p15:guide id="7" orient="horz" pos="3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Finance: Quarterly Overview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94448"/>
              </p:ext>
            </p:extLst>
          </p:nvPr>
        </p:nvGraphicFramePr>
        <p:xfrm>
          <a:off x="342900" y="1563617"/>
          <a:ext cx="11630100" cy="41425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Net New ARR vs. Quota </a:t>
                      </a:r>
                      <a:r>
                        <a:rPr lang="en-US" i="1" dirty="0"/>
                        <a:t>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105%]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NRR </a:t>
                      </a:r>
                      <a:r>
                        <a:rPr lang="en-US" i="1" dirty="0"/>
                        <a:t>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120%]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Cash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$18.3]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Collections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$5.5]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1" dirty="0"/>
                        <a:t>Customers 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1,800]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Employees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200]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9651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Finance: Detailed Bookings (Dollars)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01459"/>
              </p:ext>
            </p:extLst>
          </p:nvPr>
        </p:nvGraphicFramePr>
        <p:xfrm>
          <a:off x="342900" y="1563617"/>
          <a:ext cx="11630100" cy="477301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Starting ARR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$13.5]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+ New Logos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$2.1]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+ New Cross-sell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$1.0]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+ New Upsell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$0.5]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- </a:t>
                      </a:r>
                      <a:r>
                        <a:rPr lang="en-US" i="0" dirty="0" err="1"/>
                        <a:t>Downsell</a:t>
                      </a:r>
                      <a:endParaRPr lang="en-US" i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($1.0)]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- Churn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($1.5)]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= Ending ARR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$15.2]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5828572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5234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Finance: Detailed Bookings (Logos)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90025"/>
              </p:ext>
            </p:extLst>
          </p:nvPr>
        </p:nvGraphicFramePr>
        <p:xfrm>
          <a:off x="342900" y="1563617"/>
          <a:ext cx="11630100" cy="28814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Starting ARR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1,500]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+ New Logos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200]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- Churn 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(85)]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= Net Logos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1,615]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5828572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0953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Finance: P&amp;L Slides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99708"/>
              </p:ext>
            </p:extLst>
          </p:nvPr>
        </p:nvGraphicFramePr>
        <p:xfrm>
          <a:off x="342900" y="1563617"/>
          <a:ext cx="11630100" cy="41425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Revenue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$3.5]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COGS ($M)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$0.8]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Gross Margin (%)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80%]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S&amp;M % Spend Revenue (%)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50%]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309116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R&amp;D % Spend Revenue (%)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45%]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582857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G&amp;A % Spend Revenue (%)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30%]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6032791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5548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Finance: Efficiency Metrics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59914"/>
              </p:ext>
            </p:extLst>
          </p:nvPr>
        </p:nvGraphicFramePr>
        <p:xfrm>
          <a:off x="342900" y="1563617"/>
          <a:ext cx="11630100" cy="41901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Net Sales Efficiency </a:t>
                      </a:r>
                      <a:r>
                        <a:rPr lang="en-US" sz="1050" i="1" dirty="0"/>
                        <a:t>(Net New ARR / S&amp;M Spend)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1.6x]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Burn Multiple</a:t>
                      </a:r>
                    </a:p>
                    <a:p>
                      <a:r>
                        <a:rPr lang="en-US" sz="1050" i="1" dirty="0"/>
                        <a:t>(Cash Burn / Net New ARR)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1.2x]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ARR CAC Payback </a:t>
                      </a:r>
                      <a:r>
                        <a:rPr lang="en-US" i="1" dirty="0"/>
                        <a:t>(Months)</a:t>
                      </a:r>
                    </a:p>
                    <a:p>
                      <a:r>
                        <a:rPr lang="en-US" sz="1050" i="1" dirty="0"/>
                        <a:t>(S&amp;M Spend*12 / New ARR)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3.5]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CAC Payback, GM Adjusted </a:t>
                      </a:r>
                      <a:r>
                        <a:rPr lang="en-US" i="1" dirty="0"/>
                        <a:t>(Months)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5.7]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309116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Rule of 40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50" i="1" dirty="0"/>
                        <a:t>(ARR Growth + LTM EBITDA Margin)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55]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582857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ARR per Employee </a:t>
                      </a:r>
                      <a:r>
                        <a:rPr lang="en-US" i="1" dirty="0"/>
                        <a:t>($)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$1,500]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6032791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3474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Finance: Cash Management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10581"/>
              </p:ext>
            </p:extLst>
          </p:nvPr>
        </p:nvGraphicFramePr>
        <p:xfrm>
          <a:off x="342900" y="1563617"/>
          <a:ext cx="11630100" cy="28814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Ending Cash Balance </a:t>
                      </a:r>
                      <a:r>
                        <a:rPr lang="en-US" i="1" dirty="0"/>
                        <a:t>($M)</a:t>
                      </a:r>
                      <a:endParaRPr lang="en-US" sz="1050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18.5]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Collections </a:t>
                      </a:r>
                      <a:r>
                        <a:rPr lang="en-US" i="1" dirty="0"/>
                        <a:t>($M)</a:t>
                      </a:r>
                      <a:endParaRPr lang="en-US" sz="1050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5.5]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Cash Burn, Month Average </a:t>
                      </a:r>
                      <a:r>
                        <a:rPr lang="en-US" i="1" dirty="0"/>
                        <a:t>($M)</a:t>
                      </a:r>
                      <a:endParaRPr lang="en-US" sz="1050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3.0]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Cash Runway </a:t>
                      </a:r>
                      <a:r>
                        <a:rPr lang="en-US" i="1" dirty="0"/>
                        <a:t>(Months)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18.5]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3091169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6315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attery 2014">
  <a:themeElements>
    <a:clrScheme name="Battery 4_17">
      <a:dk1>
        <a:srgbClr val="333E48"/>
      </a:dk1>
      <a:lt1>
        <a:srgbClr val="FFFFFF"/>
      </a:lt1>
      <a:dk2>
        <a:srgbClr val="003246"/>
      </a:dk2>
      <a:lt2>
        <a:srgbClr val="0065B8"/>
      </a:lt2>
      <a:accent1>
        <a:srgbClr val="002A3A"/>
      </a:accent1>
      <a:accent2>
        <a:srgbClr val="03CBFD"/>
      </a:accent2>
      <a:accent3>
        <a:srgbClr val="0072CE"/>
      </a:accent3>
      <a:accent4>
        <a:srgbClr val="ABE1FA"/>
      </a:accent4>
      <a:accent5>
        <a:srgbClr val="00A5FF"/>
      </a:accent5>
      <a:accent6>
        <a:srgbClr val="758C9F"/>
      </a:accent6>
      <a:hlink>
        <a:srgbClr val="0072C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Props1.xml><?xml version="1.0" encoding="utf-8"?>
<ds:datastoreItem xmlns:ds="http://schemas.openxmlformats.org/officeDocument/2006/customXml" ds:itemID="{E1013F6F-71EE-4A0A-B39D-B0363219EB40}">
  <ds:schemaRefs>
    <ds:schemaRef ds:uri="http://www.w3.org/2001/XMLSchema"/>
    <ds:schemaRef ds:uri="pb-wrapper"/>
  </ds:schemaRefs>
</ds:datastoreItem>
</file>

<file path=customXml/itemProps10.xml><?xml version="1.0" encoding="utf-8"?>
<ds:datastoreItem xmlns:ds="http://schemas.openxmlformats.org/officeDocument/2006/customXml" ds:itemID="{904FBFC6-A3C5-4A95-8FA4-29EA323F1AF9}">
  <ds:schemaRefs>
    <ds:schemaRef ds:uri="http://www.w3.org/2001/XMLSchema"/>
    <ds:schemaRef ds:uri="pb-wrapper"/>
  </ds:schemaRefs>
</ds:datastoreItem>
</file>

<file path=customXml/itemProps11.xml><?xml version="1.0" encoding="utf-8"?>
<ds:datastoreItem xmlns:ds="http://schemas.openxmlformats.org/officeDocument/2006/customXml" ds:itemID="{C63979A8-A053-421C-BC81-8B193AD879F0}">
  <ds:schemaRefs>
    <ds:schemaRef ds:uri="http://www.w3.org/2001/XMLSchema"/>
    <ds:schemaRef ds:uri="pb-wrapper"/>
  </ds:schemaRefs>
</ds:datastoreItem>
</file>

<file path=customXml/itemProps12.xml><?xml version="1.0" encoding="utf-8"?>
<ds:datastoreItem xmlns:ds="http://schemas.openxmlformats.org/officeDocument/2006/customXml" ds:itemID="{A3D41042-B07C-4E31-AA89-3BB1A9A5653F}">
  <ds:schemaRefs>
    <ds:schemaRef ds:uri="http://www.w3.org/2001/XMLSchema"/>
    <ds:schemaRef ds:uri="pb-wrapper"/>
  </ds:schemaRefs>
</ds:datastoreItem>
</file>

<file path=customXml/itemProps13.xml><?xml version="1.0" encoding="utf-8"?>
<ds:datastoreItem xmlns:ds="http://schemas.openxmlformats.org/officeDocument/2006/customXml" ds:itemID="{B9BC9726-EB55-4F28-AA93-5AF921F0D24D}">
  <ds:schemaRefs>
    <ds:schemaRef ds:uri="http://www.w3.org/2001/XMLSchema"/>
    <ds:schemaRef ds:uri="pb-wrapper"/>
  </ds:schemaRefs>
</ds:datastoreItem>
</file>

<file path=customXml/itemProps14.xml><?xml version="1.0" encoding="utf-8"?>
<ds:datastoreItem xmlns:ds="http://schemas.openxmlformats.org/officeDocument/2006/customXml" ds:itemID="{4BE9B1BD-09D8-4ECA-86A9-2ED9A235BF7F}">
  <ds:schemaRefs>
    <ds:schemaRef ds:uri="http://www.w3.org/2001/XMLSchema"/>
    <ds:schemaRef ds:uri="pb-wrapper"/>
  </ds:schemaRefs>
</ds:datastoreItem>
</file>

<file path=customXml/itemProps15.xml><?xml version="1.0" encoding="utf-8"?>
<ds:datastoreItem xmlns:ds="http://schemas.openxmlformats.org/officeDocument/2006/customXml" ds:itemID="{3B9FD32D-0E7C-4107-859D-0ABF719B31B4}">
  <ds:schemaRefs>
    <ds:schemaRef ds:uri="http://www.w3.org/2001/XMLSchema"/>
    <ds:schemaRef ds:uri="pb-wrapper"/>
  </ds:schemaRefs>
</ds:datastoreItem>
</file>

<file path=customXml/itemProps16.xml><?xml version="1.0" encoding="utf-8"?>
<ds:datastoreItem xmlns:ds="http://schemas.openxmlformats.org/officeDocument/2006/customXml" ds:itemID="{7C183281-CF75-46C5-9BE5-A6DF742D2CD9}">
  <ds:schemaRefs>
    <ds:schemaRef ds:uri="http://www.w3.org/2001/XMLSchema"/>
    <ds:schemaRef ds:uri="pb-wrapper"/>
  </ds:schemaRefs>
</ds:datastoreItem>
</file>

<file path=customXml/itemProps17.xml><?xml version="1.0" encoding="utf-8"?>
<ds:datastoreItem xmlns:ds="http://schemas.openxmlformats.org/officeDocument/2006/customXml" ds:itemID="{6C8C7259-C167-44AF-BBD4-EE96D7C3DF67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7D587607-ED98-47D2-AEFF-2DA161B37C4A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C7E63615-BE5C-4C2B-9BCE-9E22FF5E84BF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271BA671-8971-4514-8CB4-377EAA4F406E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DEBB0C48-4282-44B8-A715-35D3C7ACF843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922B3266-5200-4AAE-AE93-48FC5B7CB182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48C41BAC-CCA6-4ED8-840F-E69BA9EE3952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AA56585F-53D3-4702-9E68-A393FA85C4EC}">
  <ds:schemaRefs>
    <ds:schemaRef ds:uri="http://www.w3.org/2001/XMLSchema"/>
    <ds:schemaRef ds:uri="pb-wrapper"/>
  </ds:schemaRefs>
</ds:datastoreItem>
</file>

<file path=customXml/itemProps9.xml><?xml version="1.0" encoding="utf-8"?>
<ds:datastoreItem xmlns:ds="http://schemas.openxmlformats.org/officeDocument/2006/customXml" ds:itemID="{AE9B3E51-8565-424F-B531-2EF657B23865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483</Words>
  <Application>Microsoft Office PowerPoint</Application>
  <PresentationFormat>Widescreen</PresentationFormat>
  <Paragraphs>111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1_Battery 2014</vt:lpstr>
      <vt:lpstr>Finance: Quarterly Overview</vt:lpstr>
      <vt:lpstr>Finance: Detailed Bookings (Dollars)</vt:lpstr>
      <vt:lpstr>Finance: Detailed Bookings (Logos)</vt:lpstr>
      <vt:lpstr>Finance: P&amp;L Slides</vt:lpstr>
      <vt:lpstr>Finance: Efficiency Metrics</vt:lpstr>
      <vt:lpstr>Finance: Cash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Ventures Title Can Go Here     SUBTITLE September 2020</dc:title>
  <dc:creator>Alicia Halatsis Michaud</dc:creator>
  <cp:lastModifiedBy>Megan O'Leary</cp:lastModifiedBy>
  <cp:revision>193</cp:revision>
  <dcterms:modified xsi:type="dcterms:W3CDTF">2023-10-11T20:51:30Z</dcterms:modified>
</cp:coreProperties>
</file>